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Arim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  <p:boldItalic r:id="rId40"/>
    </p:embeddedFont>
    <p:embeddedFont>
      <p:font typeface="Poppins Light" panose="00000400000000000000" pitchFamily="2" charset="0"/>
      <p:regular r:id="rId41"/>
      <p:bold r:id="rId42"/>
      <p:italic r:id="rId43"/>
      <p:bold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oXAsK8Y2mYWaTgaAcs+0gQq8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567"/>
    <a:srgbClr val="1A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401CE5-4329-578B-A7BC-4D4444279C24}"/>
              </a:ext>
            </a:extLst>
          </p:cNvPr>
          <p:cNvSpPr txBox="1"/>
          <p:nvPr/>
        </p:nvSpPr>
        <p:spPr>
          <a:xfrm>
            <a:off x="739587" y="5422124"/>
            <a:ext cx="8735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A2D4D"/>
                </a:solidFill>
                <a:effectLst/>
                <a:latin typeface="Georgia" panose="02040502050405020303" pitchFamily="18" charset="0"/>
              </a:rPr>
              <a:t>Please set your user name to your </a:t>
            </a:r>
            <a:r>
              <a:rPr lang="en-US" sz="2800" b="1" i="0" dirty="0">
                <a:solidFill>
                  <a:srgbClr val="C86567"/>
                </a:solidFill>
                <a:effectLst/>
                <a:latin typeface="Georgia" panose="02040502050405020303" pitchFamily="18" charset="0"/>
              </a:rPr>
              <a:t>full name </a:t>
            </a:r>
            <a:r>
              <a:rPr lang="en-US" sz="2800" b="1" i="0" dirty="0">
                <a:solidFill>
                  <a:srgbClr val="1A2D4D"/>
                </a:solidFill>
                <a:effectLst/>
                <a:latin typeface="Georgia" panose="02040502050405020303" pitchFamily="18" charset="0"/>
              </a:rPr>
              <a:t>to confirm your participation</a:t>
            </a:r>
          </a:p>
          <a:p>
            <a:endParaRPr lang="en-US" sz="2800" b="1" i="0" dirty="0">
              <a:solidFill>
                <a:srgbClr val="1A2D4D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A2D4D"/>
                </a:solidFill>
                <a:effectLst/>
                <a:latin typeface="Georgia" panose="02040502050405020303" pitchFamily="18" charset="0"/>
              </a:rPr>
              <a:t>Please </a:t>
            </a:r>
            <a:r>
              <a:rPr lang="en-US" sz="2800" b="1" i="0" dirty="0">
                <a:solidFill>
                  <a:srgbClr val="C86567"/>
                </a:solidFill>
                <a:effectLst/>
                <a:latin typeface="Georgia" panose="02040502050405020303" pitchFamily="18" charset="0"/>
              </a:rPr>
              <a:t>turn on the camera </a:t>
            </a:r>
          </a:p>
          <a:p>
            <a:r>
              <a:rPr lang="en-US" sz="2800" b="1" i="0" dirty="0">
                <a:solidFill>
                  <a:srgbClr val="1A2D4D"/>
                </a:solidFill>
                <a:effectLst/>
                <a:latin typeface="Georgia" panose="02040502050405020303" pitchFamily="18" charset="0"/>
              </a:rPr>
              <a:t>and </a:t>
            </a:r>
            <a:r>
              <a:rPr lang="en-US" sz="2800" b="1" i="0" dirty="0">
                <a:solidFill>
                  <a:srgbClr val="C86567"/>
                </a:solidFill>
                <a:effectLst/>
                <a:latin typeface="Georgia" panose="02040502050405020303" pitchFamily="18" charset="0"/>
              </a:rPr>
              <a:t>turn off the microphone </a:t>
            </a:r>
          </a:p>
          <a:p>
            <a:r>
              <a:rPr lang="en-US" sz="2800" b="1" i="0" dirty="0">
                <a:solidFill>
                  <a:srgbClr val="1A2D4D"/>
                </a:solidFill>
                <a:effectLst/>
                <a:latin typeface="Georgia" panose="02040502050405020303" pitchFamily="18" charset="0"/>
              </a:rPr>
              <a:t>during the lecture.</a:t>
            </a:r>
          </a:p>
          <a:p>
            <a:endParaRPr lang="en-US" sz="2800" b="1" dirty="0">
              <a:solidFill>
                <a:srgbClr val="1A2D4D"/>
              </a:solidFill>
              <a:latin typeface="Georgia" panose="02040502050405020303" pitchFamily="18" charset="0"/>
            </a:endParaRPr>
          </a:p>
        </p:txBody>
      </p:sp>
      <p:grpSp>
        <p:nvGrpSpPr>
          <p:cNvPr id="1001" name="그룹 1001"/>
          <p:cNvGrpSpPr/>
          <p:nvPr/>
        </p:nvGrpSpPr>
        <p:grpSpPr>
          <a:xfrm>
            <a:off x="11567596" y="4860059"/>
            <a:ext cx="100116" cy="6007475"/>
            <a:chOff x="11567596" y="4860059"/>
            <a:chExt cx="100116" cy="60074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00000">
              <a:off x="11567596" y="4860059"/>
              <a:ext cx="100116" cy="60074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993751" y="-2447251"/>
            <a:ext cx="7108812" cy="14820632"/>
            <a:chOff x="10993751" y="-2447251"/>
            <a:chExt cx="7108812" cy="148206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500000">
              <a:off x="10993751" y="-2447251"/>
              <a:ext cx="7108812" cy="14820632"/>
            </a:xfrm>
            <a:prstGeom prst="rect">
              <a:avLst/>
            </a:prstGeom>
          </p:spPr>
        </p:pic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BBCD36-BD07-86B2-6A35-9F4EE5EF2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808" y="1898199"/>
            <a:ext cx="6278697" cy="6444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FD2193-CF02-4243-5188-2E70F2CF4C35}"/>
              </a:ext>
            </a:extLst>
          </p:cNvPr>
          <p:cNvSpPr txBox="1"/>
          <p:nvPr/>
        </p:nvSpPr>
        <p:spPr>
          <a:xfrm>
            <a:off x="0" y="2136083"/>
            <a:ext cx="93188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1A2D4D"/>
                </a:solidFill>
                <a:latin typeface="Georgia" panose="02040502050405020303" pitchFamily="18" charset="0"/>
              </a:rPr>
              <a:t>Thank you for participating the webinar </a:t>
            </a:r>
          </a:p>
          <a:p>
            <a:pPr algn="ctr"/>
            <a:r>
              <a:rPr lang="en-US" sz="3500" b="1" u="sng" dirty="0">
                <a:solidFill>
                  <a:srgbClr val="C86567"/>
                </a:solidFill>
                <a:latin typeface="Georgia" panose="02040502050405020303" pitchFamily="18" charset="0"/>
              </a:rPr>
              <a:t>“How To Win A Government Contract”</a:t>
            </a:r>
          </a:p>
          <a:p>
            <a:pPr algn="ctr"/>
            <a:r>
              <a:rPr lang="en-US" sz="3500" b="1" dirty="0">
                <a:solidFill>
                  <a:srgbClr val="1A2D4D"/>
                </a:solidFill>
                <a:latin typeface="Georgia" panose="02040502050405020303" pitchFamily="18" charset="0"/>
              </a:rPr>
              <a:t>hosted by EASTERN AMERICAN CDC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FCFDBE-FD47-9F26-A13C-52632A1156BD}"/>
              </a:ext>
            </a:extLst>
          </p:cNvPr>
          <p:cNvGrpSpPr/>
          <p:nvPr/>
        </p:nvGrpSpPr>
        <p:grpSpPr>
          <a:xfrm>
            <a:off x="6337426" y="6673406"/>
            <a:ext cx="1633263" cy="1633263"/>
            <a:chOff x="6126866" y="6709197"/>
            <a:chExt cx="1633263" cy="1633263"/>
          </a:xfrm>
        </p:grpSpPr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FB678E0-7117-897D-90B1-980E25D5A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1A2D4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392434" y="6912792"/>
              <a:ext cx="1195780" cy="1195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388B9-12D7-D045-1540-B5066A8C38C0}"/>
                </a:ext>
              </a:extLst>
            </p:cNvPr>
            <p:cNvSpPr/>
            <p:nvPr/>
          </p:nvSpPr>
          <p:spPr>
            <a:xfrm>
              <a:off x="6126866" y="6709197"/>
              <a:ext cx="1633263" cy="1633263"/>
            </a:xfrm>
            <a:prstGeom prst="ellipse">
              <a:avLst/>
            </a:prstGeom>
            <a:noFill/>
            <a:ln w="38100">
              <a:solidFill>
                <a:srgbClr val="C86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22E68AA-AA09-FD0F-56FC-22AB2FC8FEE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236257" y="6880169"/>
            <a:ext cx="1238622" cy="12386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543A68-5B4D-0367-1AED-60A714D30362}"/>
              </a:ext>
            </a:extLst>
          </p:cNvPr>
          <p:cNvCxnSpPr>
            <a:cxnSpLocks/>
          </p:cNvCxnSpPr>
          <p:nvPr/>
        </p:nvCxnSpPr>
        <p:spPr>
          <a:xfrm flipH="1">
            <a:off x="8236257" y="6872768"/>
            <a:ext cx="1238622" cy="1241790"/>
          </a:xfrm>
          <a:prstGeom prst="line">
            <a:avLst/>
          </a:prstGeom>
          <a:ln w="88900">
            <a:solidFill>
              <a:srgbClr val="C865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9"/>
          <p:cNvGrpSpPr/>
          <p:nvPr/>
        </p:nvGrpSpPr>
        <p:grpSpPr>
          <a:xfrm>
            <a:off x="782772" y="4273645"/>
            <a:ext cx="7731424" cy="2818512"/>
            <a:chOff x="0" y="0"/>
            <a:chExt cx="7731422" cy="2818511"/>
          </a:xfrm>
        </p:grpSpPr>
        <p:sp>
          <p:nvSpPr>
            <p:cNvPr id="224" name="Google Shape;224;p9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6" name="Google Shape;226;p9" descr="Picture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9"/>
            <p:cNvSpPr txBox="1"/>
            <p:nvPr/>
          </p:nvSpPr>
          <p:spPr>
            <a:xfrm>
              <a:off x="2045956" y="521080"/>
              <a:ext cx="5685466" cy="2297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 INSURANCE:</a:t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401606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  <a:endParaRPr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9143998" y="2708688"/>
            <a:ext cx="8374371" cy="2969721"/>
            <a:chOff x="0" y="0"/>
            <a:chExt cx="8374370" cy="2969720"/>
          </a:xfrm>
        </p:grpSpPr>
        <p:sp>
          <p:nvSpPr>
            <p:cNvPr id="230" name="Google Shape;230;p9"/>
            <p:cNvSpPr/>
            <p:nvPr/>
          </p:nvSpPr>
          <p:spPr>
            <a:xfrm>
              <a:off x="446409" y="0"/>
              <a:ext cx="7194583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5400000">
              <a:off x="-47407" y="422936"/>
              <a:ext cx="1897049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" name="Google Shape;232;p9" descr="Picture 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9"/>
            <p:cNvSpPr txBox="1"/>
            <p:nvPr/>
          </p:nvSpPr>
          <p:spPr>
            <a:xfrm>
              <a:off x="2045956" y="521080"/>
              <a:ext cx="6328413" cy="244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WORKERS COMPENSATION POLICY</a:t>
              </a: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401606" y="1052795"/>
              <a:ext cx="761286" cy="4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290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100"/>
                <a:buFont typeface="Open Sans"/>
                <a:buNone/>
              </a:pPr>
              <a:r>
                <a:rPr lang="en-US" sz="31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9.1</a:t>
              </a:r>
              <a:endParaRPr/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9143999" y="5970680"/>
            <a:ext cx="7731424" cy="3618612"/>
            <a:chOff x="0" y="0"/>
            <a:chExt cx="7731422" cy="3618611"/>
          </a:xfrm>
        </p:grpSpPr>
        <p:sp>
          <p:nvSpPr>
            <p:cNvPr id="236" name="Google Shape;236;p9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9" descr="Picture 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9"/>
            <p:cNvSpPr txBox="1"/>
            <p:nvPr/>
          </p:nvSpPr>
          <p:spPr>
            <a:xfrm>
              <a:off x="2045956" y="521080"/>
              <a:ext cx="5685466" cy="309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LIABILITY INSURANCE POLICY</a:t>
              </a:r>
              <a:endParaRPr/>
            </a:p>
          </p:txBody>
        </p:sp>
        <p:sp>
          <p:nvSpPr>
            <p:cNvPr id="240" name="Google Shape;240;p9"/>
            <p:cNvSpPr txBox="1"/>
            <p:nvPr/>
          </p:nvSpPr>
          <p:spPr>
            <a:xfrm>
              <a:off x="401606" y="1052795"/>
              <a:ext cx="761287" cy="470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290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100"/>
                <a:buFont typeface="Open Sans"/>
                <a:buNone/>
              </a:pPr>
              <a:r>
                <a:rPr lang="en-US" sz="31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9.2</a:t>
              </a:r>
              <a:endParaRPr/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3055356" y="857558"/>
            <a:ext cx="11203433" cy="1285962"/>
            <a:chOff x="-1" y="0"/>
            <a:chExt cx="11203431" cy="1285960"/>
          </a:xfrm>
        </p:grpSpPr>
        <p:sp>
          <p:nvSpPr>
            <p:cNvPr id="242" name="Google Shape;242;p9"/>
            <p:cNvSpPr/>
            <p:nvPr/>
          </p:nvSpPr>
          <p:spPr>
            <a:xfrm>
              <a:off x="273805" y="0"/>
              <a:ext cx="6972830" cy="1023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rot="5400000">
              <a:off x="-61555" y="237938"/>
              <a:ext cx="670722" cy="547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933522" y="271747"/>
              <a:ext cx="10269908" cy="1014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6D6D6D"/>
                </a:buClr>
                <a:buSzPts val="4200"/>
                <a:buFont typeface="Poppins"/>
                <a:buNone/>
              </a:pPr>
              <a:r>
                <a:rPr lang="en-US" sz="4200" b="1" i="0" u="none" strike="noStrike" cap="none">
                  <a:solidFill>
                    <a:srgbClr val="6D6D6D"/>
                  </a:solidFill>
                  <a:latin typeface="Poppins"/>
                  <a:ea typeface="Poppins"/>
                  <a:cs typeface="Poppins"/>
                  <a:sym typeface="Poppins"/>
                </a:rPr>
                <a:t>Documents Needed to Compete... Continued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0"/>
          <p:cNvGrpSpPr/>
          <p:nvPr/>
        </p:nvGrpSpPr>
        <p:grpSpPr>
          <a:xfrm>
            <a:off x="925649" y="2939661"/>
            <a:ext cx="7731424" cy="3618613"/>
            <a:chOff x="0" y="0"/>
            <a:chExt cx="7731422" cy="3618611"/>
          </a:xfrm>
        </p:grpSpPr>
        <p:sp>
          <p:nvSpPr>
            <p:cNvPr id="250" name="Google Shape;250;p10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" name="Google Shape;252;p10" descr="Picture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0"/>
            <p:cNvSpPr txBox="1"/>
            <p:nvPr/>
          </p:nvSpPr>
          <p:spPr>
            <a:xfrm>
              <a:off x="2045956" y="521080"/>
              <a:ext cx="5685466" cy="309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Profit and Loss Statement</a:t>
              </a:r>
              <a:endParaRPr/>
            </a:p>
            <a:p>
              <a:pPr marL="0" marR="0" lvl="0" indent="0" algn="l" rtl="0">
                <a:lnSpc>
                  <a:spcPct val="3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 txBox="1"/>
            <p:nvPr/>
          </p:nvSpPr>
          <p:spPr>
            <a:xfrm>
              <a:off x="401606" y="1059939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  <a:endParaRPr/>
            </a:p>
          </p:txBody>
        </p:sp>
      </p:grpSp>
      <p:grpSp>
        <p:nvGrpSpPr>
          <p:cNvPr id="255" name="Google Shape;255;p10"/>
          <p:cNvGrpSpPr/>
          <p:nvPr/>
        </p:nvGrpSpPr>
        <p:grpSpPr>
          <a:xfrm>
            <a:off x="925650" y="1028700"/>
            <a:ext cx="17362350" cy="1390561"/>
            <a:chOff x="0" y="0"/>
            <a:chExt cx="17362349" cy="1390560"/>
          </a:xfrm>
        </p:grpSpPr>
        <p:sp>
          <p:nvSpPr>
            <p:cNvPr id="256" name="Google Shape;256;p10"/>
            <p:cNvSpPr/>
            <p:nvPr/>
          </p:nvSpPr>
          <p:spPr>
            <a:xfrm>
              <a:off x="372080" y="0"/>
              <a:ext cx="9475541" cy="139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 rot="5400000">
              <a:off x="-83648" y="323339"/>
              <a:ext cx="911459" cy="744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 txBox="1"/>
            <p:nvPr/>
          </p:nvSpPr>
          <p:spPr>
            <a:xfrm>
              <a:off x="1268585" y="359945"/>
              <a:ext cx="16093764" cy="718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103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5800"/>
                <a:buFont typeface="Poppins"/>
                <a:buNone/>
              </a:pPr>
              <a:r>
                <a:rPr lang="en-US" sz="5800" b="1" i="0" u="none" strike="noStrike" cap="none">
                  <a:solidFill>
                    <a:srgbClr val="868686"/>
                  </a:solidFill>
                  <a:latin typeface="Poppins"/>
                  <a:ea typeface="Poppins"/>
                  <a:cs typeface="Poppins"/>
                  <a:sym typeface="Poppins"/>
                </a:rPr>
                <a:t>OTHER BUSINESS FINANCIAL REPORTS</a:t>
              </a:r>
              <a:endParaRPr/>
            </a:p>
          </p:txBody>
        </p:sp>
      </p:grpSp>
      <p:grpSp>
        <p:nvGrpSpPr>
          <p:cNvPr id="259" name="Google Shape;259;p10"/>
          <p:cNvGrpSpPr/>
          <p:nvPr/>
        </p:nvGrpSpPr>
        <p:grpSpPr>
          <a:xfrm>
            <a:off x="925649" y="5802824"/>
            <a:ext cx="7731424" cy="2648112"/>
            <a:chOff x="0" y="-1"/>
            <a:chExt cx="7731422" cy="2648110"/>
          </a:xfrm>
        </p:grpSpPr>
        <p:sp>
          <p:nvSpPr>
            <p:cNvPr id="260" name="Google Shape;260;p10"/>
            <p:cNvSpPr/>
            <p:nvPr/>
          </p:nvSpPr>
          <p:spPr>
            <a:xfrm>
              <a:off x="446409" y="-1"/>
              <a:ext cx="7194584" cy="2648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2" name="Google Shape;262;p10" descr="Picture 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10"/>
            <p:cNvSpPr txBox="1"/>
            <p:nvPr/>
          </p:nvSpPr>
          <p:spPr>
            <a:xfrm>
              <a:off x="2045956" y="521080"/>
              <a:ext cx="5685466" cy="1497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Balance Sheet</a:t>
              </a:r>
              <a:endParaRPr/>
            </a:p>
          </p:txBody>
        </p:sp>
        <p:sp>
          <p:nvSpPr>
            <p:cNvPr id="264" name="Google Shape;264;p10"/>
            <p:cNvSpPr txBox="1"/>
            <p:nvPr/>
          </p:nvSpPr>
          <p:spPr>
            <a:xfrm>
              <a:off x="401607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11</a:t>
              </a:r>
              <a:endParaRPr/>
            </a:p>
          </p:txBody>
        </p:sp>
      </p:grpSp>
      <p:grpSp>
        <p:nvGrpSpPr>
          <p:cNvPr id="265" name="Google Shape;265;p10"/>
          <p:cNvGrpSpPr/>
          <p:nvPr/>
        </p:nvGrpSpPr>
        <p:grpSpPr>
          <a:xfrm>
            <a:off x="9527878" y="3819444"/>
            <a:ext cx="8760123" cy="2648111"/>
            <a:chOff x="0" y="-1"/>
            <a:chExt cx="8760122" cy="2648110"/>
          </a:xfrm>
        </p:grpSpPr>
        <p:sp>
          <p:nvSpPr>
            <p:cNvPr id="266" name="Google Shape;266;p10"/>
            <p:cNvSpPr/>
            <p:nvPr/>
          </p:nvSpPr>
          <p:spPr>
            <a:xfrm>
              <a:off x="446409" y="-1"/>
              <a:ext cx="7194584" cy="2648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8" name="Google Shape;268;p10" descr="Picture 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0"/>
            <p:cNvSpPr txBox="1"/>
            <p:nvPr/>
          </p:nvSpPr>
          <p:spPr>
            <a:xfrm>
              <a:off x="2045956" y="521080"/>
              <a:ext cx="6714166" cy="848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NAIC Codes</a:t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401607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/>
        </p:nvSpPr>
        <p:spPr>
          <a:xfrm>
            <a:off x="3212016" y="476399"/>
            <a:ext cx="11987191" cy="7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442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ts val="6100"/>
              <a:buFont typeface="Poppins"/>
              <a:buNone/>
            </a:pPr>
            <a:r>
              <a:rPr lang="en-US" sz="6100" b="1" i="0" u="none" strike="noStrike" cap="none">
                <a:solidFill>
                  <a:srgbClr val="868686"/>
                </a:solidFill>
                <a:latin typeface="Poppins"/>
                <a:ea typeface="Poppins"/>
                <a:cs typeface="Poppins"/>
                <a:sym typeface="Poppins"/>
              </a:rPr>
              <a:t>The Importance of Marketing</a:t>
            </a: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9205611" y="-876219"/>
            <a:ext cx="7771262" cy="9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99" marR="0" lvl="1" indent="-431800" algn="l" rtl="0">
              <a:lnSpc>
                <a:spcPct val="94871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Arial"/>
              <a:buChar char="•"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What is Procurement</a:t>
            </a:r>
            <a:endParaRPr/>
          </a:p>
        </p:txBody>
      </p:sp>
      <p:grpSp>
        <p:nvGrpSpPr>
          <p:cNvPr id="277" name="Google Shape;277;p11"/>
          <p:cNvGrpSpPr/>
          <p:nvPr/>
        </p:nvGrpSpPr>
        <p:grpSpPr>
          <a:xfrm>
            <a:off x="1028700" y="1695712"/>
            <a:ext cx="15762753" cy="7540446"/>
            <a:chOff x="0" y="0"/>
            <a:chExt cx="15762752" cy="7540444"/>
          </a:xfrm>
        </p:grpSpPr>
        <p:sp>
          <p:nvSpPr>
            <p:cNvPr id="278" name="Google Shape;278;p11"/>
            <p:cNvSpPr/>
            <p:nvPr/>
          </p:nvSpPr>
          <p:spPr>
            <a:xfrm>
              <a:off x="397763" y="0"/>
              <a:ext cx="14032380" cy="122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 rot="5400000">
              <a:off x="-4309" y="285270"/>
              <a:ext cx="804145" cy="6565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188713" y="294464"/>
              <a:ext cx="12797488" cy="834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18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700"/>
                <a:buFont typeface="Poppins"/>
                <a:buNone/>
              </a:pPr>
              <a:r>
                <a:rPr lang="en-US" sz="37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Enhance the Company’s Overall PR and Marketing Program</a:t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397763" y="1262720"/>
              <a:ext cx="14032380" cy="1226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 rot="5400000">
              <a:off x="-4309" y="1547990"/>
              <a:ext cx="804145" cy="656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 txBox="1"/>
            <p:nvPr/>
          </p:nvSpPr>
          <p:spPr>
            <a:xfrm>
              <a:off x="1188714" y="1564329"/>
              <a:ext cx="14049889" cy="85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1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800"/>
                <a:buFont typeface="Poppins"/>
                <a:buNone/>
              </a:pPr>
              <a:r>
                <a:rPr lang="en-US" sz="3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Social Media Presence</a:t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97763" y="2525442"/>
              <a:ext cx="14032380" cy="122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 rot="5400000">
              <a:off x="-4309" y="2810712"/>
              <a:ext cx="804145" cy="656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 txBox="1"/>
            <p:nvPr/>
          </p:nvSpPr>
          <p:spPr>
            <a:xfrm>
              <a:off x="1188714" y="2827050"/>
              <a:ext cx="14049889" cy="85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1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800"/>
                <a:buFont typeface="Poppins"/>
                <a:buNone/>
              </a:pPr>
              <a:r>
                <a:rPr lang="en-US" sz="3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Build a website</a:t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97763" y="3788163"/>
              <a:ext cx="14032380" cy="122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 rot="5400000">
              <a:off x="-4309" y="4073433"/>
              <a:ext cx="804145" cy="656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1188714" y="4089771"/>
              <a:ext cx="14574038" cy="85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1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800"/>
                <a:buFont typeface="Poppins"/>
                <a:buNone/>
              </a:pPr>
              <a:r>
                <a:rPr lang="en-US" sz="3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Use your domain for email</a:t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397763" y="5050884"/>
              <a:ext cx="14032380" cy="122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 rot="5400000">
              <a:off x="-4309" y="5336154"/>
              <a:ext cx="804145" cy="65654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1188713" y="5352492"/>
              <a:ext cx="14218728" cy="85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1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800"/>
                <a:buFont typeface="Poppins"/>
                <a:buNone/>
              </a:pPr>
              <a:r>
                <a:rPr lang="en-US" sz="3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Search Engine Optimization / Traffic</a:t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397763" y="6313606"/>
              <a:ext cx="14032380" cy="122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 rot="5400000">
              <a:off x="-4309" y="6598876"/>
              <a:ext cx="804145" cy="6565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1188713" y="6615214"/>
              <a:ext cx="14218728" cy="85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1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800"/>
                <a:buFont typeface="Poppins"/>
                <a:buNone/>
              </a:pPr>
              <a:r>
                <a:rPr lang="en-US" sz="3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Capability Statement</a:t>
              </a:r>
              <a:endParaRPr/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0" y="355474"/>
              <a:ext cx="711498" cy="52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0" y="1639544"/>
              <a:ext cx="711498" cy="52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0" y="2923614"/>
              <a:ext cx="711498" cy="52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/>
            </a:p>
          </p:txBody>
        </p:sp>
        <p:sp>
          <p:nvSpPr>
            <p:cNvPr id="299" name="Google Shape;299;p11"/>
            <p:cNvSpPr txBox="1"/>
            <p:nvPr/>
          </p:nvSpPr>
          <p:spPr>
            <a:xfrm>
              <a:off x="0" y="4207685"/>
              <a:ext cx="711498" cy="526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/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0" y="5491755"/>
              <a:ext cx="711498" cy="52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/>
            </a:p>
          </p:txBody>
        </p:sp>
        <p:sp>
          <p:nvSpPr>
            <p:cNvPr id="301" name="Google Shape;301;p11"/>
            <p:cNvSpPr txBox="1"/>
            <p:nvPr/>
          </p:nvSpPr>
          <p:spPr>
            <a:xfrm>
              <a:off x="0" y="6775825"/>
              <a:ext cx="711498" cy="526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1428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 rot="5400000">
            <a:off x="7793608" y="-2045608"/>
            <a:ext cx="2700786" cy="6403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608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6548907" y="112450"/>
            <a:ext cx="5190186" cy="186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F5F3F4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rgbClr val="F5F3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Doing Your Due Diligence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680734" y="6330443"/>
            <a:ext cx="3589434" cy="95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Have your documents ready.</a:t>
            </a:r>
            <a:endParaRPr/>
          </a:p>
        </p:txBody>
      </p:sp>
      <p:sp>
        <p:nvSpPr>
          <p:cNvPr id="309" name="Google Shape;309;p12"/>
          <p:cNvSpPr txBox="1"/>
          <p:nvPr/>
        </p:nvSpPr>
        <p:spPr>
          <a:xfrm>
            <a:off x="4896815" y="6320918"/>
            <a:ext cx="3893597" cy="236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Know who you want to do business with. </a:t>
            </a:r>
            <a:endParaRPr/>
          </a:p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Government  or Corporate Customer?</a:t>
            </a:r>
            <a:endParaRPr/>
          </a:p>
        </p:txBody>
      </p:sp>
      <p:sp>
        <p:nvSpPr>
          <p:cNvPr id="310" name="Google Shape;310;p12"/>
          <p:cNvSpPr txBox="1"/>
          <p:nvPr/>
        </p:nvSpPr>
        <p:spPr>
          <a:xfrm>
            <a:off x="9417057" y="6320918"/>
            <a:ext cx="3804144" cy="278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Learn the purchasing process for the institution </a:t>
            </a:r>
            <a:endParaRPr/>
          </a:p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Arimo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Arimo"/>
                <a:ea typeface="Arimo"/>
                <a:cs typeface="Arimo"/>
                <a:sym typeface="Arimo"/>
              </a:rPr>
              <a:t>that you want to work with.</a:t>
            </a:r>
            <a:endParaRPr/>
          </a:p>
        </p:txBody>
      </p:sp>
      <p:sp>
        <p:nvSpPr>
          <p:cNvPr id="311" name="Google Shape;311;p12"/>
          <p:cNvSpPr txBox="1"/>
          <p:nvPr/>
        </p:nvSpPr>
        <p:spPr>
          <a:xfrm>
            <a:off x="13847849" y="6320918"/>
            <a:ext cx="3759418" cy="142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Know the Government</a:t>
            </a:r>
            <a:endParaRPr/>
          </a:p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000"/>
              <a:buFont typeface="Open Sans"/>
              <a:buNone/>
            </a:pPr>
            <a:r>
              <a:rPr lang="en-US" sz="30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Purchasing Agents.</a:t>
            </a:r>
            <a:endParaRPr/>
          </a:p>
        </p:txBody>
      </p:sp>
      <p:grpSp>
        <p:nvGrpSpPr>
          <p:cNvPr id="312" name="Google Shape;312;p12"/>
          <p:cNvGrpSpPr/>
          <p:nvPr/>
        </p:nvGrpSpPr>
        <p:grpSpPr>
          <a:xfrm>
            <a:off x="987493" y="3685409"/>
            <a:ext cx="16313015" cy="2263210"/>
            <a:chOff x="0" y="-1"/>
            <a:chExt cx="16313014" cy="2263208"/>
          </a:xfrm>
        </p:grpSpPr>
        <p:pic>
          <p:nvPicPr>
            <p:cNvPr id="313" name="Google Shape;313;p12" descr="Picture 11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-5400000">
              <a:off x="1997460" y="473955"/>
              <a:ext cx="1136367" cy="244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2" descr="Picture 12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-5400000">
              <a:off x="6471401" y="473955"/>
              <a:ext cx="1136367" cy="244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2" descr="Picture 13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-5400000">
              <a:off x="10942362" y="473955"/>
              <a:ext cx="1136367" cy="244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2" descr="Picture 14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5400000">
              <a:off x="4258621" y="-652886"/>
              <a:ext cx="1136366" cy="244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2" descr="Picture 15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5400000">
              <a:off x="8732562" y="-652886"/>
              <a:ext cx="1136367" cy="244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2" descr="Picture 16"/>
            <p:cNvPicPr preferRelativeResize="0"/>
            <p:nvPr/>
          </p:nvPicPr>
          <p:blipFill rotWithShape="1">
            <a:blip r:embed="rId3">
              <a:alphaModFix/>
            </a:blip>
            <a:srcRect r="43682"/>
            <a:stretch/>
          </p:blipFill>
          <p:spPr>
            <a:xfrm rot="5400000">
              <a:off x="13203524" y="-652886"/>
              <a:ext cx="1136366" cy="2442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2"/>
            <p:cNvSpPr/>
            <p:nvPr/>
          </p:nvSpPr>
          <p:spPr>
            <a:xfrm>
              <a:off x="0" y="460540"/>
              <a:ext cx="3086100" cy="1332601"/>
            </a:xfrm>
            <a:prstGeom prst="rect">
              <a:avLst/>
            </a:pr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13226913" y="460540"/>
              <a:ext cx="3086101" cy="1332601"/>
            </a:xfrm>
            <a:prstGeom prst="rect">
              <a:avLst/>
            </a:pr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4275466" y="460540"/>
              <a:ext cx="3086101" cy="1332601"/>
            </a:xfrm>
            <a:prstGeom prst="rect">
              <a:avLst/>
            </a:pr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8902563" y="460540"/>
              <a:ext cx="3086101" cy="1332601"/>
            </a:xfrm>
            <a:prstGeom prst="rect">
              <a:avLst/>
            </a:pr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458401" y="867760"/>
              <a:ext cx="1909086" cy="52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4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3F4"/>
                </a:buClr>
                <a:buSzPts val="3900"/>
                <a:buFont typeface="Open Sans"/>
                <a:buNone/>
              </a:pPr>
              <a:r>
                <a:rPr lang="en-US" sz="3900" b="1" i="0" u="none" strike="noStrike" cap="none">
                  <a:solidFill>
                    <a:srgbClr val="F5F3F4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1</a:t>
              </a:r>
              <a:endParaRPr/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4932342" y="867760"/>
              <a:ext cx="1909086" cy="52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4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3F4"/>
                </a:buClr>
                <a:buSzPts val="3900"/>
                <a:buFont typeface="Open Sans"/>
                <a:buNone/>
              </a:pPr>
              <a:r>
                <a:rPr lang="en-US" sz="3900" b="1" i="0" u="none" strike="noStrike" cap="none">
                  <a:solidFill>
                    <a:srgbClr val="F5F3F4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2</a:t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9451277" y="867760"/>
              <a:ext cx="1909086" cy="52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4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3F4"/>
                </a:buClr>
                <a:buSzPts val="3900"/>
                <a:buFont typeface="Open Sans"/>
                <a:buNone/>
              </a:pPr>
              <a:r>
                <a:rPr lang="en-US" sz="3900" b="1" i="0" u="none" strike="noStrike" cap="none">
                  <a:solidFill>
                    <a:srgbClr val="F5F3F4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3</a:t>
              </a:r>
              <a:endParaRPr/>
            </a:p>
          </p:txBody>
        </p:sp>
        <p:sp>
          <p:nvSpPr>
            <p:cNvPr id="326" name="Google Shape;326;p12"/>
            <p:cNvSpPr txBox="1"/>
            <p:nvPr/>
          </p:nvSpPr>
          <p:spPr>
            <a:xfrm>
              <a:off x="13815420" y="867760"/>
              <a:ext cx="1909086" cy="52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4871"/>
                </a:lnSpc>
                <a:spcBef>
                  <a:spcPts val="0"/>
                </a:spcBef>
                <a:spcAft>
                  <a:spcPts val="0"/>
                </a:spcAft>
                <a:buClr>
                  <a:srgbClr val="F5F3F4"/>
                </a:buClr>
                <a:buSzPts val="3900"/>
                <a:buFont typeface="Open Sans"/>
                <a:buNone/>
              </a:pPr>
              <a:r>
                <a:rPr lang="en-US" sz="3900" b="1" i="0" u="none" strike="noStrike" cap="none">
                  <a:solidFill>
                    <a:srgbClr val="F5F3F4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4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/>
          <p:nvPr/>
        </p:nvSpPr>
        <p:spPr>
          <a:xfrm>
            <a:off x="1238764" y="6098203"/>
            <a:ext cx="7647700" cy="2814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9697838" y="6098203"/>
            <a:ext cx="7647701" cy="2814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238764" y="2825003"/>
            <a:ext cx="7647700" cy="2814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9697838" y="2825003"/>
            <a:ext cx="7647701" cy="2814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3"/>
          <p:cNvSpPr/>
          <p:nvPr/>
        </p:nvSpPr>
        <p:spPr>
          <a:xfrm rot="5400000">
            <a:off x="713846" y="3274576"/>
            <a:ext cx="2016526" cy="1915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01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 rot="5400000">
            <a:off x="9179846" y="3274576"/>
            <a:ext cx="2016525" cy="1915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01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 rot="5400000">
            <a:off x="713846" y="6547776"/>
            <a:ext cx="2016526" cy="1915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01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 rot="5400000">
            <a:off x="9179846" y="6547776"/>
            <a:ext cx="2016525" cy="19157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01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3" descr="Pictur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37" y="3677456"/>
            <a:ext cx="1114034" cy="110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3" descr="Pictur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5538" y="3677456"/>
            <a:ext cx="1114034" cy="110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3" descr="Pictur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37" y="6950656"/>
            <a:ext cx="1114034" cy="110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3" descr="Pictur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5538" y="6950656"/>
            <a:ext cx="1114034" cy="110998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3"/>
          <p:cNvSpPr txBox="1"/>
          <p:nvPr/>
        </p:nvSpPr>
        <p:spPr>
          <a:xfrm>
            <a:off x="2939050" y="2987330"/>
            <a:ext cx="4675759" cy="10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Documents </a:t>
            </a:r>
            <a:endParaRPr/>
          </a:p>
        </p:txBody>
      </p:sp>
      <p:sp>
        <p:nvSpPr>
          <p:cNvPr id="344" name="Google Shape;344;p13"/>
          <p:cNvSpPr txBox="1"/>
          <p:nvPr/>
        </p:nvSpPr>
        <p:spPr>
          <a:xfrm>
            <a:off x="11398125" y="2987330"/>
            <a:ext cx="4247128" cy="60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Identification of</a:t>
            </a:r>
            <a:endParaRPr/>
          </a:p>
        </p:txBody>
      </p:sp>
      <p:sp>
        <p:nvSpPr>
          <p:cNvPr id="345" name="Google Shape;345;p13"/>
          <p:cNvSpPr txBox="1"/>
          <p:nvPr/>
        </p:nvSpPr>
        <p:spPr>
          <a:xfrm>
            <a:off x="2939050" y="6193452"/>
            <a:ext cx="5947414" cy="10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Company readiness</a:t>
            </a:r>
            <a:endParaRPr/>
          </a:p>
        </p:txBody>
      </p:sp>
      <p:sp>
        <p:nvSpPr>
          <p:cNvPr id="346" name="Google Shape;346;p13"/>
          <p:cNvSpPr txBox="1"/>
          <p:nvPr/>
        </p:nvSpPr>
        <p:spPr>
          <a:xfrm>
            <a:off x="11398125" y="6193452"/>
            <a:ext cx="4247128" cy="6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/>
          </a:p>
        </p:txBody>
      </p:sp>
      <p:sp>
        <p:nvSpPr>
          <p:cNvPr id="347" name="Google Shape;347;p13"/>
          <p:cNvSpPr txBox="1"/>
          <p:nvPr/>
        </p:nvSpPr>
        <p:spPr>
          <a:xfrm>
            <a:off x="1191139" y="3947967"/>
            <a:ext cx="809233" cy="60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D3D3D3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D3D3D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48" name="Google Shape;348;p13"/>
          <p:cNvSpPr txBox="1"/>
          <p:nvPr/>
        </p:nvSpPr>
        <p:spPr>
          <a:xfrm>
            <a:off x="9607938" y="3947967"/>
            <a:ext cx="809233" cy="60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D3D3D3"/>
              </a:buClr>
              <a:buSzPts val="3900"/>
              <a:buFont typeface="Open Sans"/>
              <a:buNone/>
            </a:pPr>
            <a:r>
              <a:rPr lang="en-US" sz="3900" b="0" i="0" u="none" strike="noStrike" cap="none">
                <a:solidFill>
                  <a:srgbClr val="D3D3D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49" name="Google Shape;349;p13"/>
          <p:cNvSpPr txBox="1"/>
          <p:nvPr/>
        </p:nvSpPr>
        <p:spPr>
          <a:xfrm>
            <a:off x="1191139" y="7221166"/>
            <a:ext cx="809233" cy="6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D3D3D3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D3D3D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50" name="Google Shape;350;p13"/>
          <p:cNvSpPr txBox="1"/>
          <p:nvPr/>
        </p:nvSpPr>
        <p:spPr>
          <a:xfrm>
            <a:off x="9607938" y="7221166"/>
            <a:ext cx="809233" cy="6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D3D3D3"/>
              </a:buClr>
              <a:buSzPts val="3900"/>
              <a:buFont typeface="Open Sans"/>
              <a:buNone/>
            </a:pPr>
            <a:r>
              <a:rPr lang="en-US" sz="3900" b="1" i="0" u="none" strike="noStrike" cap="none">
                <a:solidFill>
                  <a:srgbClr val="D3D3D3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2936967" y="3653628"/>
            <a:ext cx="6215858" cy="139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Identified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Completed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Filed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11307904" y="3653628"/>
            <a:ext cx="6215858" cy="934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Government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Corporate</a:t>
            </a:r>
            <a:endParaRPr/>
          </a:p>
        </p:txBody>
      </p:sp>
      <p:sp>
        <p:nvSpPr>
          <p:cNvPr id="353" name="Google Shape;353;p13"/>
          <p:cNvSpPr txBox="1"/>
          <p:nvPr/>
        </p:nvSpPr>
        <p:spPr>
          <a:xfrm>
            <a:off x="2936967" y="6828277"/>
            <a:ext cx="6215858" cy="133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Operations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Arimo"/>
                <a:ea typeface="Arimo"/>
                <a:cs typeface="Arimo"/>
                <a:sym typeface="Arimo"/>
              </a:rPr>
              <a:t>PR/Marketing</a:t>
            </a:r>
            <a:endParaRPr/>
          </a:p>
        </p:txBody>
      </p:sp>
      <p:sp>
        <p:nvSpPr>
          <p:cNvPr id="354" name="Google Shape;354;p13"/>
          <p:cNvSpPr txBox="1"/>
          <p:nvPr/>
        </p:nvSpPr>
        <p:spPr>
          <a:xfrm>
            <a:off x="11307904" y="6828277"/>
            <a:ext cx="6215858" cy="184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Create Digital FootPrint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Create or Enhance Socials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Optimize Website</a:t>
            </a:r>
            <a:endParaRPr/>
          </a:p>
          <a:p>
            <a:pPr marL="6477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090A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B090A"/>
                </a:solidFill>
                <a:latin typeface="Open Sans"/>
                <a:ea typeface="Open Sans"/>
                <a:cs typeface="Open Sans"/>
                <a:sym typeface="Open Sans"/>
              </a:rPr>
              <a:t>TRAFFIC (SEO/PPC )</a:t>
            </a:r>
            <a:endParaRPr/>
          </a:p>
        </p:txBody>
      </p:sp>
      <p:grpSp>
        <p:nvGrpSpPr>
          <p:cNvPr id="355" name="Google Shape;355;p13"/>
          <p:cNvGrpSpPr/>
          <p:nvPr/>
        </p:nvGrpSpPr>
        <p:grpSpPr>
          <a:xfrm>
            <a:off x="1756998" y="885192"/>
            <a:ext cx="15224605" cy="1651538"/>
            <a:chOff x="-1" y="0"/>
            <a:chExt cx="15224604" cy="1651537"/>
          </a:xfrm>
        </p:grpSpPr>
        <p:sp>
          <p:nvSpPr>
            <p:cNvPr id="356" name="Google Shape;356;p13"/>
            <p:cNvSpPr/>
            <p:nvPr/>
          </p:nvSpPr>
          <p:spPr>
            <a:xfrm>
              <a:off x="372080" y="0"/>
              <a:ext cx="9475541" cy="13905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 rot="5400000">
              <a:off x="-83649" y="323339"/>
              <a:ext cx="911460" cy="744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 txBox="1"/>
            <p:nvPr/>
          </p:nvSpPr>
          <p:spPr>
            <a:xfrm>
              <a:off x="1268584" y="359946"/>
              <a:ext cx="13956019" cy="1291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10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800"/>
                <a:buFont typeface="Poppins"/>
                <a:buNone/>
              </a:pPr>
              <a:r>
                <a:rPr lang="en-US" sz="5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You know you are ready when…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/>
          <p:nvPr/>
        </p:nvSpPr>
        <p:spPr>
          <a:xfrm>
            <a:off x="7328848" y="511683"/>
            <a:ext cx="5377218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65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  <a:endParaRPr sz="6300" b="1" i="0" u="none" strike="noStrike" cap="none">
              <a:solidFill>
                <a:srgbClr val="002E6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64" name="Google Shape;364;p14"/>
          <p:cNvGrpSpPr/>
          <p:nvPr/>
        </p:nvGrpSpPr>
        <p:grpSpPr>
          <a:xfrm>
            <a:off x="491983" y="1853992"/>
            <a:ext cx="9625137" cy="5105106"/>
            <a:chOff x="-1" y="0"/>
            <a:chExt cx="9625136" cy="5105105"/>
          </a:xfrm>
        </p:grpSpPr>
        <p:sp>
          <p:nvSpPr>
            <p:cNvPr id="365" name="Google Shape;365;p14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4"/>
            <p:cNvSpPr txBox="1"/>
            <p:nvPr/>
          </p:nvSpPr>
          <p:spPr>
            <a:xfrm>
              <a:off x="820027" y="285138"/>
              <a:ext cx="8138572" cy="501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NJ BAC/nj.gov/njbusiness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4"/>
            <p:cNvSpPr txBox="1"/>
            <p:nvPr/>
          </p:nvSpPr>
          <p:spPr>
            <a:xfrm>
              <a:off x="820027" y="2174286"/>
              <a:ext cx="7372782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NJStart.gov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4"/>
            <p:cNvSpPr txBox="1"/>
            <p:nvPr/>
          </p:nvSpPr>
          <p:spPr>
            <a:xfrm>
              <a:off x="820027" y="4161916"/>
              <a:ext cx="7372782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NJEDA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9247522" y="1692322"/>
            <a:ext cx="9040479" cy="7331719"/>
            <a:chOff x="-1" y="0"/>
            <a:chExt cx="9625136" cy="7314896"/>
          </a:xfrm>
        </p:grpSpPr>
        <p:sp>
          <p:nvSpPr>
            <p:cNvPr id="375" name="Google Shape;375;p14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4"/>
            <p:cNvSpPr txBox="1"/>
            <p:nvPr/>
          </p:nvSpPr>
          <p:spPr>
            <a:xfrm>
              <a:off x="838653" y="161299"/>
              <a:ext cx="8138572" cy="1458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Register your business with counties, municipalities and cities.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820027" y="2174286"/>
              <a:ext cx="7372782" cy="614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UCEDC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4"/>
            <p:cNvSpPr txBox="1"/>
            <p:nvPr/>
          </p:nvSpPr>
          <p:spPr>
            <a:xfrm>
              <a:off x="820027" y="4161916"/>
              <a:ext cx="7372782" cy="1228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Register our business with private state institutions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038661" y="5757567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 rot="5400000">
              <a:off x="-69592" y="6026456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925835" y="6086615"/>
              <a:ext cx="7372782" cy="1228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Certification with the State</a:t>
              </a:r>
              <a:endParaRPr sz="41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 txBox="1"/>
          <p:nvPr/>
        </p:nvSpPr>
        <p:spPr>
          <a:xfrm>
            <a:off x="7328848" y="511683"/>
            <a:ext cx="336250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65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</a:t>
            </a:r>
            <a:endParaRPr/>
          </a:p>
        </p:txBody>
      </p:sp>
      <p:grpSp>
        <p:nvGrpSpPr>
          <p:cNvPr id="392" name="Google Shape;392;p15"/>
          <p:cNvGrpSpPr/>
          <p:nvPr/>
        </p:nvGrpSpPr>
        <p:grpSpPr>
          <a:xfrm>
            <a:off x="491982" y="1853992"/>
            <a:ext cx="9625138" cy="5925948"/>
            <a:chOff x="-1" y="0"/>
            <a:chExt cx="9625136" cy="5925947"/>
          </a:xfrm>
        </p:grpSpPr>
        <p:sp>
          <p:nvSpPr>
            <p:cNvPr id="393" name="Google Shape;393;p15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5"/>
            <p:cNvSpPr txBox="1"/>
            <p:nvPr/>
          </p:nvSpPr>
          <p:spPr>
            <a:xfrm>
              <a:off x="820027" y="285138"/>
              <a:ext cx="8138572" cy="925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Procurement</a:t>
              </a:r>
              <a:endParaRPr/>
            </a:p>
          </p:txBody>
        </p:sp>
        <p:sp>
          <p:nvSpPr>
            <p:cNvPr id="400" name="Google Shape;400;p15"/>
            <p:cNvSpPr txBox="1"/>
            <p:nvPr/>
          </p:nvSpPr>
          <p:spPr>
            <a:xfrm>
              <a:off x="820027" y="217428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The Language of Procurement</a:t>
              </a:r>
              <a:endParaRPr/>
            </a:p>
          </p:txBody>
        </p:sp>
        <p:sp>
          <p:nvSpPr>
            <p:cNvPr id="401" name="Google Shape;401;p15"/>
            <p:cNvSpPr txBox="1"/>
            <p:nvPr/>
          </p:nvSpPr>
          <p:spPr>
            <a:xfrm>
              <a:off x="820027" y="416191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Documents Needed to Compete</a:t>
              </a:r>
              <a:endParaRPr/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9247523" y="1692322"/>
            <a:ext cx="9040478" cy="7141971"/>
            <a:chOff x="-1" y="0"/>
            <a:chExt cx="9625136" cy="7125583"/>
          </a:xfrm>
        </p:grpSpPr>
        <p:sp>
          <p:nvSpPr>
            <p:cNvPr id="403" name="Google Shape;403;p15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5"/>
            <p:cNvSpPr txBox="1"/>
            <p:nvPr/>
          </p:nvSpPr>
          <p:spPr>
            <a:xfrm>
              <a:off x="820027" y="285138"/>
              <a:ext cx="8138572" cy="925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Ask Yourself These Questions</a:t>
              </a:r>
              <a:endParaRPr/>
            </a:p>
          </p:txBody>
        </p:sp>
        <p:sp>
          <p:nvSpPr>
            <p:cNvPr id="408" name="Google Shape;408;p15"/>
            <p:cNvSpPr txBox="1"/>
            <p:nvPr/>
          </p:nvSpPr>
          <p:spPr>
            <a:xfrm>
              <a:off x="820027" y="217428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The Importance of Marketing</a:t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 txBox="1"/>
            <p:nvPr/>
          </p:nvSpPr>
          <p:spPr>
            <a:xfrm>
              <a:off x="820027" y="4161916"/>
              <a:ext cx="7372782" cy="64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Doing your Due Diligence</a:t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309555" y="5757452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 rot="5400000">
              <a:off x="-69592" y="6026456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 txBox="1"/>
            <p:nvPr/>
          </p:nvSpPr>
          <p:spPr>
            <a:xfrm>
              <a:off x="820027" y="5971152"/>
              <a:ext cx="7372782" cy="1154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When You Know Your Ready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"/>
          <p:cNvSpPr/>
          <p:nvPr/>
        </p:nvSpPr>
        <p:spPr>
          <a:xfrm>
            <a:off x="1477865" y="1186169"/>
            <a:ext cx="6759979" cy="6579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8227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6"/>
          <p:cNvSpPr/>
          <p:nvPr/>
        </p:nvSpPr>
        <p:spPr>
          <a:xfrm>
            <a:off x="1477864" y="6132984"/>
            <a:ext cx="6759980" cy="4154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6203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A181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 txBox="1"/>
          <p:nvPr/>
        </p:nvSpPr>
        <p:spPr>
          <a:xfrm>
            <a:off x="8935400" y="3264963"/>
            <a:ext cx="9021458" cy="398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383B"/>
              </a:buClr>
              <a:buSzPts val="10200"/>
              <a:buFont typeface="Source Sans Pro"/>
              <a:buNone/>
            </a:pPr>
            <a:r>
              <a:rPr lang="en-US" sz="10200" b="1" i="0" u="none" strike="noStrike" cap="none">
                <a:solidFill>
                  <a:srgbClr val="E538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383B"/>
              </a:buClr>
              <a:buSzPts val="10200"/>
              <a:buFont typeface="Source Sans Pro"/>
              <a:buNone/>
            </a:pPr>
            <a:r>
              <a:rPr lang="en-US" sz="10200" b="1" i="0" u="none" strike="noStrike" cap="none">
                <a:solidFill>
                  <a:srgbClr val="E538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383B"/>
              </a:buClr>
              <a:buSzPts val="10200"/>
              <a:buFont typeface="Source Sans Pro"/>
              <a:buNone/>
            </a:pPr>
            <a:r>
              <a:rPr lang="en-US" sz="10200" b="1" i="0" u="none" strike="noStrike" cap="none">
                <a:solidFill>
                  <a:srgbClr val="E538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ANSWERS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>
            <a:off x="1477865" y="1186169"/>
            <a:ext cx="6759979" cy="65797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8227"/>
                </a:lnTo>
                <a:lnTo>
                  <a:pt x="216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7"/>
          <p:cNvSpPr/>
          <p:nvPr/>
        </p:nvSpPr>
        <p:spPr>
          <a:xfrm>
            <a:off x="1477864" y="6132984"/>
            <a:ext cx="6759980" cy="31253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8245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2E6D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8" name="Google Shape;428;p17"/>
          <p:cNvGrpSpPr/>
          <p:nvPr/>
        </p:nvGrpSpPr>
        <p:grpSpPr>
          <a:xfrm>
            <a:off x="8530093" y="1860725"/>
            <a:ext cx="9021459" cy="2578528"/>
            <a:chOff x="0" y="0"/>
            <a:chExt cx="9021458" cy="2578527"/>
          </a:xfrm>
        </p:grpSpPr>
        <p:sp>
          <p:nvSpPr>
            <p:cNvPr id="429" name="Google Shape;429;p17"/>
            <p:cNvSpPr txBox="1"/>
            <p:nvPr/>
          </p:nvSpPr>
          <p:spPr>
            <a:xfrm>
              <a:off x="0" y="0"/>
              <a:ext cx="9021458" cy="138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383B"/>
                </a:buClr>
                <a:buSzPts val="10200"/>
                <a:buFont typeface="Source Sans Pro"/>
                <a:buNone/>
              </a:pPr>
              <a:r>
                <a:rPr lang="en-US" sz="10200" b="1" i="0" u="none" strike="noStrike" cap="none">
                  <a:solidFill>
                    <a:srgbClr val="E5383B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THANK</a:t>
              </a: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0" y="1259681"/>
              <a:ext cx="9021458" cy="1318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3137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10200"/>
                <a:buFont typeface="Source Sans Pro"/>
                <a:buNone/>
              </a:pPr>
              <a:r>
                <a:rPr lang="en-US" sz="10200" b="1" i="0" u="none" strike="noStrike" cap="none">
                  <a:solidFill>
                    <a:srgbClr val="D3D3D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</a:t>
              </a:r>
              <a:endParaRPr/>
            </a:p>
          </p:txBody>
        </p:sp>
      </p:grpSp>
      <p:grpSp>
        <p:nvGrpSpPr>
          <p:cNvPr id="431" name="Google Shape;431;p17"/>
          <p:cNvGrpSpPr/>
          <p:nvPr/>
        </p:nvGrpSpPr>
        <p:grpSpPr>
          <a:xfrm>
            <a:off x="8672402" y="5143585"/>
            <a:ext cx="8736838" cy="772262"/>
            <a:chOff x="-1" y="85"/>
            <a:chExt cx="8736836" cy="772261"/>
          </a:xfrm>
        </p:grpSpPr>
        <p:sp>
          <p:nvSpPr>
            <p:cNvPr id="432" name="Google Shape;432;p17"/>
            <p:cNvSpPr/>
            <p:nvPr/>
          </p:nvSpPr>
          <p:spPr>
            <a:xfrm>
              <a:off x="-1" y="85"/>
              <a:ext cx="8736836" cy="767554"/>
            </a:xfrm>
            <a:prstGeom prst="rect">
              <a:avLst/>
            </a:pr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7"/>
            <p:cNvSpPr txBox="1"/>
            <p:nvPr/>
          </p:nvSpPr>
          <p:spPr>
            <a:xfrm>
              <a:off x="376072" y="64346"/>
              <a:ext cx="7984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4600"/>
                <a:buFont typeface="Open Sans"/>
                <a:buNone/>
              </a:pPr>
              <a:r>
                <a:rPr lang="en-US" sz="46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JINNI ROCK-BAILEY</a:t>
              </a:r>
              <a:endParaRPr/>
            </a:p>
          </p:txBody>
        </p:sp>
      </p:grpSp>
      <p:sp>
        <p:nvSpPr>
          <p:cNvPr id="434" name="Google Shape;434;p17"/>
          <p:cNvSpPr txBox="1"/>
          <p:nvPr/>
        </p:nvSpPr>
        <p:spPr>
          <a:xfrm>
            <a:off x="12922750" y="7154200"/>
            <a:ext cx="53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7"/>
          <p:cNvSpPr txBox="1"/>
          <p:nvPr/>
        </p:nvSpPr>
        <p:spPr>
          <a:xfrm>
            <a:off x="8636225" y="6310775"/>
            <a:ext cx="93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301224" y="3343648"/>
            <a:ext cx="17986712" cy="4617733"/>
            <a:chOff x="-965425" y="-2"/>
            <a:chExt cx="19161300" cy="4769400"/>
          </a:xfrm>
        </p:grpSpPr>
        <p:sp>
          <p:nvSpPr>
            <p:cNvPr id="50" name="Google Shape;50;p1"/>
            <p:cNvSpPr txBox="1"/>
            <p:nvPr/>
          </p:nvSpPr>
          <p:spPr>
            <a:xfrm>
              <a:off x="-965425" y="-2"/>
              <a:ext cx="19161300" cy="47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10200"/>
                <a:buFont typeface="Poppins"/>
                <a:buNone/>
              </a:pPr>
              <a:r>
                <a:rPr lang="en-US" sz="10000" b="1" dirty="0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The </a:t>
              </a:r>
              <a:r>
                <a:rPr lang="en-US" sz="10000" b="1" i="0" u="none" strike="noStrike" cap="none" dirty="0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Small Business</a:t>
              </a:r>
              <a:r>
                <a:rPr lang="en-US" sz="10000" b="1" dirty="0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 Guide to Procurement and</a:t>
              </a:r>
              <a:endParaRPr sz="10000" b="1" dirty="0">
                <a:solidFill>
                  <a:srgbClr val="002E6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0000" b="1" dirty="0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Government Contracts</a:t>
              </a:r>
              <a:endParaRPr sz="10000" b="1" dirty="0">
                <a:solidFill>
                  <a:srgbClr val="002E6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51;p1"/>
            <p:cNvSpPr txBox="1"/>
            <p:nvPr/>
          </p:nvSpPr>
          <p:spPr>
            <a:xfrm>
              <a:off x="-788922" y="144243"/>
              <a:ext cx="18686100" cy="13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9300"/>
                <a:buFont typeface="Poppins"/>
                <a:buNone/>
              </a:pPr>
              <a:endParaRPr sz="9300" b="1" i="0" u="none" strike="noStrike" cap="none">
                <a:solidFill>
                  <a:srgbClr val="002E6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2" name="Google Shape;52;p1"/>
          <p:cNvSpPr txBox="1"/>
          <p:nvPr/>
        </p:nvSpPr>
        <p:spPr>
          <a:xfrm>
            <a:off x="12172622" y="9292821"/>
            <a:ext cx="538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900"/>
              <a:buFont typeface="Poppins"/>
              <a:buNone/>
            </a:pPr>
            <a:r>
              <a:rPr lang="en-US" sz="3900" b="1" i="0" u="none" strike="noStrike" cap="non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Jinni Rock-Bailey</a:t>
            </a:r>
            <a:endParaRPr/>
          </a:p>
        </p:txBody>
      </p:sp>
      <p:pic>
        <p:nvPicPr>
          <p:cNvPr id="53" name="Google Shape;5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018375" cy="23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/>
        </p:nvSpPr>
        <p:spPr>
          <a:xfrm>
            <a:off x="6520539" y="704686"/>
            <a:ext cx="6800358" cy="81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65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rgbClr val="002E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Topics To Cover</a:t>
            </a: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491982" y="1799364"/>
            <a:ext cx="9625138" cy="5925948"/>
            <a:chOff x="-1" y="0"/>
            <a:chExt cx="9625136" cy="5925947"/>
          </a:xfrm>
        </p:grpSpPr>
        <p:sp>
          <p:nvSpPr>
            <p:cNvPr id="60" name="Google Shape;60;p2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 txBox="1"/>
            <p:nvPr/>
          </p:nvSpPr>
          <p:spPr>
            <a:xfrm>
              <a:off x="820027" y="285138"/>
              <a:ext cx="8138572" cy="925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Procurement</a:t>
              </a:r>
              <a:endParaRPr/>
            </a:p>
          </p:txBody>
        </p:sp>
        <p:sp>
          <p:nvSpPr>
            <p:cNvPr id="67" name="Google Shape;67;p2"/>
            <p:cNvSpPr txBox="1"/>
            <p:nvPr/>
          </p:nvSpPr>
          <p:spPr>
            <a:xfrm>
              <a:off x="820027" y="217428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The Language of Procurement</a:t>
              </a:r>
              <a:endParaRPr/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820027" y="416191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Documents Needed to Compete</a:t>
              </a: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8684793" y="1667765"/>
            <a:ext cx="9625137" cy="7125585"/>
            <a:chOff x="-1" y="0"/>
            <a:chExt cx="9625136" cy="7125583"/>
          </a:xfrm>
        </p:grpSpPr>
        <p:sp>
          <p:nvSpPr>
            <p:cNvPr id="70" name="Google Shape;70;p2"/>
            <p:cNvSpPr/>
            <p:nvPr/>
          </p:nvSpPr>
          <p:spPr>
            <a:xfrm>
              <a:off x="309556" y="0"/>
              <a:ext cx="9315579" cy="1156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9555" y="1960585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5400000">
              <a:off x="-69592" y="269004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5400000">
              <a:off x="-69592" y="2229590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820027" y="285138"/>
              <a:ext cx="8138572" cy="925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68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Ask Yourself These Questions</a:t>
              </a:r>
              <a:endParaRPr/>
            </a:p>
          </p:txBody>
        </p:sp>
        <p:sp>
          <p:nvSpPr>
            <p:cNvPr id="75" name="Google Shape;75;p2"/>
            <p:cNvSpPr txBox="1"/>
            <p:nvPr/>
          </p:nvSpPr>
          <p:spPr>
            <a:xfrm>
              <a:off x="820027" y="2174286"/>
              <a:ext cx="7372782" cy="1764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The Importance of Marketing</a:t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9555" y="3948216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-69592" y="4217221"/>
              <a:ext cx="758296" cy="6191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 txBox="1"/>
            <p:nvPr/>
          </p:nvSpPr>
          <p:spPr>
            <a:xfrm>
              <a:off x="820027" y="4161916"/>
              <a:ext cx="7372782" cy="64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Doing your Due Diligence</a:t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09555" y="5757452"/>
              <a:ext cx="7883254" cy="11568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5400000">
              <a:off x="-69592" y="6026456"/>
              <a:ext cx="758296" cy="6191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 txBox="1"/>
            <p:nvPr/>
          </p:nvSpPr>
          <p:spPr>
            <a:xfrm>
              <a:off x="820027" y="5971152"/>
              <a:ext cx="7372782" cy="1154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707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100"/>
                <a:buFont typeface="Open Sans"/>
                <a:buNone/>
              </a:pPr>
              <a:r>
                <a:rPr lang="en-US" sz="41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When You Know Your Ready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550277" y="1369915"/>
            <a:ext cx="3965533" cy="75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442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6100"/>
              <a:buFont typeface="Poppins"/>
              <a:buNone/>
            </a:pPr>
            <a:r>
              <a:rPr lang="en-US" sz="6100" b="1" i="0" u="none" strike="noStrike" cap="none">
                <a:solidFill>
                  <a:srgbClr val="002E6D"/>
                </a:solidFill>
                <a:latin typeface="Poppins"/>
                <a:ea typeface="Poppins"/>
                <a:cs typeface="Poppins"/>
                <a:sym typeface="Poppins"/>
              </a:rPr>
              <a:t>Definition</a:t>
            </a:r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1485393" y="2401690"/>
            <a:ext cx="9847623" cy="1390562"/>
            <a:chOff x="0" y="0"/>
            <a:chExt cx="9847622" cy="1390560"/>
          </a:xfrm>
        </p:grpSpPr>
        <p:sp>
          <p:nvSpPr>
            <p:cNvPr id="88" name="Google Shape;88;p3"/>
            <p:cNvSpPr/>
            <p:nvPr/>
          </p:nvSpPr>
          <p:spPr>
            <a:xfrm>
              <a:off x="372080" y="0"/>
              <a:ext cx="9475542" cy="139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5400000">
              <a:off x="-83648" y="323339"/>
              <a:ext cx="911459" cy="744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1268585" y="359945"/>
              <a:ext cx="6883598" cy="718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10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800"/>
                <a:buFont typeface="Poppins"/>
                <a:buNone/>
              </a:pPr>
              <a:r>
                <a:rPr lang="en-US" sz="5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 Procurement </a:t>
              </a:r>
              <a:endParaRPr/>
            </a:p>
          </p:txBody>
        </p:sp>
      </p:grpSp>
      <p:sp>
        <p:nvSpPr>
          <p:cNvPr id="91" name="Google Shape;91;p3"/>
          <p:cNvSpPr txBox="1"/>
          <p:nvPr/>
        </p:nvSpPr>
        <p:spPr>
          <a:xfrm>
            <a:off x="2533042" y="3333670"/>
            <a:ext cx="13332636" cy="689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oppins Light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process of purchasing goods or services and is usually refers to business spending. </a:t>
            </a:r>
            <a:endParaRPr/>
          </a:p>
          <a:p>
            <a:pPr marL="0" marR="0" lvl="0" indent="0" algn="l" rtl="0">
              <a:lnSpc>
                <a:spcPct val="3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oppins Light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Business procurement requires preparation, solicitation, and payment processing, which usually involves several areas of a company.</a:t>
            </a:r>
            <a:endParaRPr/>
          </a:p>
          <a:p>
            <a:pPr marL="0" marR="0" lvl="0" indent="0" algn="l" rtl="0">
              <a:lnSpc>
                <a:spcPct val="3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9205611" y="-876219"/>
            <a:ext cx="7771262" cy="9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99" marR="0" lvl="1" indent="-431800" algn="l" rtl="0">
              <a:lnSpc>
                <a:spcPct val="94871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Arial"/>
              <a:buChar char="•"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What is Procurement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617366" y="1190624"/>
            <a:ext cx="3965532" cy="7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442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6100"/>
              <a:buFont typeface="Poppins"/>
              <a:buNone/>
            </a:pPr>
            <a:r>
              <a:rPr lang="en-US" sz="6100" b="1" i="0" u="none" strike="noStrike" cap="none">
                <a:solidFill>
                  <a:srgbClr val="002E6D"/>
                </a:solidFill>
                <a:latin typeface="Poppins"/>
                <a:ea typeface="Poppins"/>
                <a:cs typeface="Poppins"/>
                <a:sym typeface="Poppins"/>
              </a:rPr>
              <a:t>Definition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 rot="10800000" flipH="1">
            <a:off x="1518095" y="8060376"/>
            <a:ext cx="1" cy="6492241"/>
          </a:xfrm>
          <a:prstGeom prst="straightConnector1">
            <a:avLst/>
          </a:prstGeom>
          <a:noFill/>
          <a:ln w="666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9" name="Google Shape;99;p4"/>
          <p:cNvGrpSpPr/>
          <p:nvPr/>
        </p:nvGrpSpPr>
        <p:grpSpPr>
          <a:xfrm>
            <a:off x="1552482" y="2222400"/>
            <a:ext cx="9847623" cy="1390562"/>
            <a:chOff x="0" y="0"/>
            <a:chExt cx="9847622" cy="1390560"/>
          </a:xfrm>
        </p:grpSpPr>
        <p:sp>
          <p:nvSpPr>
            <p:cNvPr id="100" name="Google Shape;100;p4"/>
            <p:cNvSpPr/>
            <p:nvPr/>
          </p:nvSpPr>
          <p:spPr>
            <a:xfrm>
              <a:off x="372080" y="0"/>
              <a:ext cx="9475542" cy="139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rot="5400000">
              <a:off x="-83648" y="323339"/>
              <a:ext cx="911459" cy="744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 txBox="1"/>
            <p:nvPr/>
          </p:nvSpPr>
          <p:spPr>
            <a:xfrm>
              <a:off x="1268585" y="359945"/>
              <a:ext cx="6883598" cy="718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10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800"/>
                <a:buFont typeface="Poppins"/>
                <a:buNone/>
              </a:pPr>
              <a:r>
                <a:rPr lang="en-US" sz="58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Procurement </a:t>
              </a:r>
              <a:endParaRPr/>
            </a:p>
          </p:txBody>
        </p:sp>
      </p:grpSp>
      <p:sp>
        <p:nvSpPr>
          <p:cNvPr id="103" name="Google Shape;103;p4"/>
          <p:cNvSpPr txBox="1"/>
          <p:nvPr/>
        </p:nvSpPr>
        <p:spPr>
          <a:xfrm>
            <a:off x="2575525" y="3527025"/>
            <a:ext cx="13357200" cy="6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oppins Light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Complex process that involves many moving parts, from the initial request for a proposal (RFP) to the final contract award.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Poppins Light"/>
              <a:buNone/>
            </a:pPr>
            <a:r>
              <a:rPr lang="en-US" sz="4500" b="0" i="0" u="none" strike="noStrike" cap="non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 involves every activity involved in obtaining the goods and services a company needs to support its daily operations.</a:t>
            </a:r>
            <a:endParaRPr/>
          </a:p>
          <a:p>
            <a:pPr marL="0" marR="0" lvl="0" indent="0" algn="l" rtl="0">
              <a:lnSpc>
                <a:spcPct val="3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9205611" y="-876219"/>
            <a:ext cx="7771262" cy="9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99" marR="0" lvl="1" indent="-431800" algn="l" rtl="0">
              <a:lnSpc>
                <a:spcPct val="94871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Arial"/>
              <a:buChar char="•"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What is Procurement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7555237" y="459671"/>
            <a:ext cx="3445884" cy="81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650"/>
              </a:lnSpc>
              <a:spcBef>
                <a:spcPts val="0"/>
              </a:spcBef>
              <a:spcAft>
                <a:spcPts val="0"/>
              </a:spcAft>
              <a:buClr>
                <a:srgbClr val="6D6D6D"/>
              </a:buClr>
              <a:buSzPts val="6300"/>
              <a:buFont typeface="Source Sans Pro"/>
              <a:buNone/>
            </a:pPr>
            <a:r>
              <a:rPr lang="en-US" sz="6300" b="1" i="0" u="none" strike="noStrike" cap="none">
                <a:solidFill>
                  <a:srgbClr val="6D6D6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Such As</a:t>
            </a:r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>
            <a:off x="1514506" y="1414812"/>
            <a:ext cx="16527501" cy="8021196"/>
            <a:chOff x="-1" y="0"/>
            <a:chExt cx="16527499" cy="8021194"/>
          </a:xfrm>
        </p:grpSpPr>
        <p:sp>
          <p:nvSpPr>
            <p:cNvPr id="111" name="Google Shape;111;p5"/>
            <p:cNvSpPr/>
            <p:nvPr/>
          </p:nvSpPr>
          <p:spPr>
            <a:xfrm>
              <a:off x="264453" y="4801448"/>
              <a:ext cx="7958306" cy="988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64453" y="6476376"/>
              <a:ext cx="6734668" cy="988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5400000">
              <a:off x="-59453" y="5031258"/>
              <a:ext cx="647813" cy="528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 rot="5400000">
              <a:off x="-59453" y="6706188"/>
              <a:ext cx="647813" cy="5289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700549" y="5043244"/>
              <a:ext cx="6952786" cy="811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772644" marR="0" lvl="1" indent="-386322" algn="l" rtl="0">
                <a:lnSpc>
                  <a:spcPct val="9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3500"/>
                <a:buFont typeface="Arial"/>
                <a:buChar char="•"/>
              </a:pPr>
              <a:r>
                <a:rPr lang="en-US" sz="35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Procurement</a:t>
              </a: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700549" y="6661023"/>
              <a:ext cx="15826949" cy="136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3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900"/>
                <a:buFont typeface="Open Sans"/>
                <a:buNone/>
              </a:pPr>
              <a:r>
                <a:rPr lang="en-US" sz="49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Effective record keeping records of all the steps</a:t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64453" y="0"/>
              <a:ext cx="7958306" cy="988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64453" y="1674929"/>
              <a:ext cx="6734668" cy="988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 rot="5400000">
              <a:off x="-59453" y="229811"/>
              <a:ext cx="647813" cy="5289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 rot="5400000">
              <a:off x="-59453" y="1904740"/>
              <a:ext cx="647813" cy="528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700548" y="263227"/>
              <a:ext cx="14270775" cy="64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8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900"/>
                <a:buFont typeface="Open Sans"/>
                <a:buNone/>
              </a:pPr>
              <a:r>
                <a:rPr lang="en-US" sz="49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Sourcing</a:t>
              </a:r>
              <a:endParaRPr/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700548" y="1859575"/>
              <a:ext cx="15044246" cy="136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3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900"/>
                <a:buFont typeface="Open Sans"/>
                <a:buNone/>
              </a:pPr>
              <a:r>
                <a:rPr lang="en-US" sz="49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Negotiating Terms</a:t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64453" y="3372963"/>
              <a:ext cx="6734668" cy="988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 rot="5400000">
              <a:off x="-59453" y="3602774"/>
              <a:ext cx="647813" cy="52890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700548" y="3557610"/>
              <a:ext cx="15044246" cy="136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32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900"/>
                <a:buFont typeface="Open Sans"/>
                <a:buNone/>
              </a:pPr>
              <a:r>
                <a:rPr lang="en-US" sz="49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Purchasing Items</a:t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64453" y="4918595"/>
              <a:ext cx="6734668" cy="988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5400000">
              <a:off x="-59453" y="5148406"/>
              <a:ext cx="647813" cy="5289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700548" y="5096097"/>
              <a:ext cx="14270775" cy="1383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000"/>
                <a:buFont typeface="Open Sans"/>
                <a:buNone/>
              </a:pPr>
              <a:r>
                <a:rPr lang="en-US" sz="50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Receiving and inspecting goods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028699" y="1190624"/>
            <a:ext cx="15610024" cy="7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442"/>
              </a:lnSpc>
              <a:spcBef>
                <a:spcPts val="0"/>
              </a:spcBef>
              <a:spcAft>
                <a:spcPts val="0"/>
              </a:spcAft>
              <a:buClr>
                <a:srgbClr val="6D6D6D"/>
              </a:buClr>
              <a:buSzPts val="6100"/>
              <a:buFont typeface="Poppins"/>
              <a:buNone/>
            </a:pPr>
            <a:r>
              <a:rPr lang="en-US" sz="6100" b="1" i="0" u="none" strike="noStrike" cap="none">
                <a:solidFill>
                  <a:srgbClr val="6D6D6D"/>
                </a:solidFill>
                <a:latin typeface="Poppins"/>
                <a:ea typeface="Poppins"/>
                <a:cs typeface="Poppins"/>
                <a:sym typeface="Poppins"/>
              </a:rPr>
              <a:t>The Language of Procurement</a:t>
            </a:r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1521113" y="2465535"/>
            <a:ext cx="14984157" cy="1280106"/>
            <a:chOff x="1" y="-1"/>
            <a:chExt cx="14984154" cy="1280105"/>
          </a:xfrm>
        </p:grpSpPr>
        <p:sp>
          <p:nvSpPr>
            <p:cNvPr id="135" name="Google Shape;135;p6"/>
            <p:cNvSpPr/>
            <p:nvPr/>
          </p:nvSpPr>
          <p:spPr>
            <a:xfrm>
              <a:off x="342525" y="-1"/>
              <a:ext cx="14641630" cy="1280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-77003" y="297655"/>
              <a:ext cx="839058" cy="685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1167817" y="339866"/>
              <a:ext cx="13353121" cy="652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Poppi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Quote</a:t>
              </a:r>
              <a:endParaRPr/>
            </a:p>
          </p:txBody>
        </p:sp>
      </p:grpSp>
      <p:sp>
        <p:nvSpPr>
          <p:cNvPr id="138" name="Google Shape;138;p6"/>
          <p:cNvSpPr txBox="1"/>
          <p:nvPr/>
        </p:nvSpPr>
        <p:spPr>
          <a:xfrm>
            <a:off x="9205611" y="-876219"/>
            <a:ext cx="7771262" cy="90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99" marR="0" lvl="1" indent="-431800" algn="l" rtl="0">
              <a:lnSpc>
                <a:spcPct val="94871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900"/>
              <a:buFont typeface="Arial"/>
              <a:buChar char="•"/>
            </a:pPr>
            <a:r>
              <a:rPr lang="en-US" sz="3900" b="1" i="0" u="none" strike="noStrike" cap="none">
                <a:solidFill>
                  <a:srgbClr val="002E6D"/>
                </a:solidFill>
                <a:latin typeface="Open Sans"/>
                <a:ea typeface="Open Sans"/>
                <a:cs typeface="Open Sans"/>
                <a:sym typeface="Open Sans"/>
              </a:rPr>
              <a:t>What is Procurement</a:t>
            </a:r>
            <a:endParaRPr/>
          </a:p>
        </p:txBody>
      </p:sp>
      <p:grpSp>
        <p:nvGrpSpPr>
          <p:cNvPr id="139" name="Google Shape;139;p6"/>
          <p:cNvGrpSpPr/>
          <p:nvPr/>
        </p:nvGrpSpPr>
        <p:grpSpPr>
          <a:xfrm>
            <a:off x="1521113" y="3782916"/>
            <a:ext cx="14984157" cy="1280106"/>
            <a:chOff x="1" y="-1"/>
            <a:chExt cx="14984154" cy="1280105"/>
          </a:xfrm>
        </p:grpSpPr>
        <p:sp>
          <p:nvSpPr>
            <p:cNvPr id="140" name="Google Shape;140;p6"/>
            <p:cNvSpPr/>
            <p:nvPr/>
          </p:nvSpPr>
          <p:spPr>
            <a:xfrm>
              <a:off x="342525" y="-1"/>
              <a:ext cx="14641630" cy="1280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 rot="5400000">
              <a:off x="-77003" y="297655"/>
              <a:ext cx="839058" cy="685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1167817" y="339866"/>
              <a:ext cx="13353121" cy="652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Poppi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Request for Proposal (RFP)</a:t>
              </a:r>
              <a:endParaRPr/>
            </a:p>
          </p:txBody>
        </p:sp>
      </p:grpSp>
      <p:grpSp>
        <p:nvGrpSpPr>
          <p:cNvPr id="143" name="Google Shape;143;p6"/>
          <p:cNvGrpSpPr/>
          <p:nvPr/>
        </p:nvGrpSpPr>
        <p:grpSpPr>
          <a:xfrm>
            <a:off x="1521113" y="5100298"/>
            <a:ext cx="14984157" cy="1280106"/>
            <a:chOff x="1" y="-1"/>
            <a:chExt cx="14984154" cy="1280105"/>
          </a:xfrm>
        </p:grpSpPr>
        <p:sp>
          <p:nvSpPr>
            <p:cNvPr id="144" name="Google Shape;144;p6"/>
            <p:cNvSpPr/>
            <p:nvPr/>
          </p:nvSpPr>
          <p:spPr>
            <a:xfrm>
              <a:off x="342525" y="-1"/>
              <a:ext cx="14641630" cy="1280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5400000">
              <a:off x="-77003" y="297655"/>
              <a:ext cx="839058" cy="685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1167817" y="339866"/>
              <a:ext cx="13353121" cy="652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Poppi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Request for Qualifications</a:t>
              </a:r>
              <a:r>
                <a:rPr lang="en-US" sz="5300" b="0" i="0" u="none" strike="noStrike" cap="none">
                  <a:solidFill>
                    <a:srgbClr val="002E6D"/>
                  </a:solidFill>
                  <a:latin typeface="Arimo"/>
                  <a:ea typeface="Arimo"/>
                  <a:cs typeface="Arimo"/>
                  <a:sym typeface="Arimo"/>
                </a:rPr>
                <a:t> (RFQ)</a:t>
              </a:r>
              <a:endParaRPr/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1521113" y="6417677"/>
            <a:ext cx="14984157" cy="1280106"/>
            <a:chOff x="1" y="-1"/>
            <a:chExt cx="14984154" cy="1280105"/>
          </a:xfrm>
        </p:grpSpPr>
        <p:sp>
          <p:nvSpPr>
            <p:cNvPr id="148" name="Google Shape;148;p6"/>
            <p:cNvSpPr/>
            <p:nvPr/>
          </p:nvSpPr>
          <p:spPr>
            <a:xfrm>
              <a:off x="342525" y="-1"/>
              <a:ext cx="14641630" cy="1280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5400000">
              <a:off x="-77003" y="297655"/>
              <a:ext cx="839058" cy="685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1167817" y="339866"/>
              <a:ext cx="13353121" cy="652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Poppi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Request for Information</a:t>
              </a:r>
              <a:r>
                <a:rPr lang="en-US" sz="5300" b="0" i="0" u="none" strike="noStrike" cap="none">
                  <a:solidFill>
                    <a:srgbClr val="002E6D"/>
                  </a:solidFill>
                  <a:latin typeface="Arimo"/>
                  <a:ea typeface="Arimo"/>
                  <a:cs typeface="Arimo"/>
                  <a:sym typeface="Arimo"/>
                </a:rPr>
                <a:t> (RFQ)</a:t>
              </a:r>
              <a:endParaRPr/>
            </a:p>
          </p:txBody>
        </p:sp>
      </p:grpSp>
      <p:grpSp>
        <p:nvGrpSpPr>
          <p:cNvPr id="151" name="Google Shape;151;p6"/>
          <p:cNvGrpSpPr/>
          <p:nvPr/>
        </p:nvGrpSpPr>
        <p:grpSpPr>
          <a:xfrm>
            <a:off x="1521113" y="7735058"/>
            <a:ext cx="14984157" cy="1280106"/>
            <a:chOff x="1" y="-1"/>
            <a:chExt cx="14984154" cy="1280105"/>
          </a:xfrm>
        </p:grpSpPr>
        <p:sp>
          <p:nvSpPr>
            <p:cNvPr id="152" name="Google Shape;152;p6"/>
            <p:cNvSpPr/>
            <p:nvPr/>
          </p:nvSpPr>
          <p:spPr>
            <a:xfrm>
              <a:off x="342525" y="-1"/>
              <a:ext cx="14641630" cy="1280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5400000">
              <a:off x="-77003" y="297655"/>
              <a:ext cx="839058" cy="685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2E6D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1167817" y="339866"/>
              <a:ext cx="13353121" cy="652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4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Poppi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Poppins"/>
                  <a:ea typeface="Poppins"/>
                  <a:cs typeface="Poppins"/>
                  <a:sym typeface="Poppins"/>
                </a:rPr>
                <a:t>Letter of Intent</a:t>
              </a:r>
              <a:r>
                <a:rPr lang="en-US" sz="5300" b="0" i="0" u="none" strike="noStrike" cap="none">
                  <a:solidFill>
                    <a:srgbClr val="002E6D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7"/>
          <p:cNvGrpSpPr/>
          <p:nvPr/>
        </p:nvGrpSpPr>
        <p:grpSpPr>
          <a:xfrm>
            <a:off x="925649" y="2939660"/>
            <a:ext cx="7731424" cy="2648112"/>
            <a:chOff x="0" y="-1"/>
            <a:chExt cx="7731422" cy="2648110"/>
          </a:xfrm>
        </p:grpSpPr>
        <p:sp>
          <p:nvSpPr>
            <p:cNvPr id="160" name="Google Shape;160;p7"/>
            <p:cNvSpPr/>
            <p:nvPr/>
          </p:nvSpPr>
          <p:spPr>
            <a:xfrm>
              <a:off x="446409" y="-1"/>
              <a:ext cx="7194584" cy="2648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7" descr="Picture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7"/>
            <p:cNvSpPr txBox="1"/>
            <p:nvPr/>
          </p:nvSpPr>
          <p:spPr>
            <a:xfrm>
              <a:off x="2045956" y="521080"/>
              <a:ext cx="5685466" cy="1497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IRS EIN LETTER     </a:t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401607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</p:grpSp>
      <p:grpSp>
        <p:nvGrpSpPr>
          <p:cNvPr id="165" name="Google Shape;165;p7"/>
          <p:cNvGrpSpPr/>
          <p:nvPr/>
        </p:nvGrpSpPr>
        <p:grpSpPr>
          <a:xfrm>
            <a:off x="1756999" y="885191"/>
            <a:ext cx="15224604" cy="1390562"/>
            <a:chOff x="0" y="0"/>
            <a:chExt cx="15224603" cy="1390560"/>
          </a:xfrm>
        </p:grpSpPr>
        <p:sp>
          <p:nvSpPr>
            <p:cNvPr id="166" name="Google Shape;166;p7"/>
            <p:cNvSpPr/>
            <p:nvPr/>
          </p:nvSpPr>
          <p:spPr>
            <a:xfrm>
              <a:off x="372080" y="0"/>
              <a:ext cx="9475542" cy="1390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 rot="5400000">
              <a:off x="-83648" y="323339"/>
              <a:ext cx="911459" cy="74416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1268584" y="359945"/>
              <a:ext cx="13956019" cy="718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103"/>
                </a:lnSpc>
                <a:spcBef>
                  <a:spcPts val="0"/>
                </a:spcBef>
                <a:spcAft>
                  <a:spcPts val="0"/>
                </a:spcAft>
                <a:buClr>
                  <a:srgbClr val="6D6D6D"/>
                </a:buClr>
                <a:buSzPts val="5800"/>
                <a:buFont typeface="Poppins"/>
                <a:buNone/>
              </a:pPr>
              <a:r>
                <a:rPr lang="en-US" sz="5800" b="1" i="0" u="none" strike="noStrike" cap="none">
                  <a:solidFill>
                    <a:srgbClr val="6D6D6D"/>
                  </a:solidFill>
                  <a:latin typeface="Poppins"/>
                  <a:ea typeface="Poppins"/>
                  <a:cs typeface="Poppins"/>
                  <a:sym typeface="Poppins"/>
                </a:rPr>
                <a:t>Documents Needed to Compete... </a:t>
              </a:r>
              <a:endParaRPr/>
            </a:p>
          </p:txBody>
        </p:sp>
      </p:grpSp>
      <p:grpSp>
        <p:nvGrpSpPr>
          <p:cNvPr id="169" name="Google Shape;169;p7"/>
          <p:cNvGrpSpPr/>
          <p:nvPr/>
        </p:nvGrpSpPr>
        <p:grpSpPr>
          <a:xfrm>
            <a:off x="925648" y="5802826"/>
            <a:ext cx="7731425" cy="3618612"/>
            <a:chOff x="0" y="0"/>
            <a:chExt cx="7731423" cy="3618611"/>
          </a:xfrm>
        </p:grpSpPr>
        <p:sp>
          <p:nvSpPr>
            <p:cNvPr id="170" name="Google Shape;170;p7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 rot="5400000">
              <a:off x="-47407" y="422936"/>
              <a:ext cx="1897049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2" name="Google Shape;172;p7" descr="Picture 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7"/>
            <p:cNvSpPr txBox="1"/>
            <p:nvPr/>
          </p:nvSpPr>
          <p:spPr>
            <a:xfrm>
              <a:off x="2045956" y="521080"/>
              <a:ext cx="5685466" cy="3097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 REGISTRATION CERTIFICATE</a:t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401606" y="1059939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9527878" y="2939662"/>
            <a:ext cx="8760123" cy="2818512"/>
            <a:chOff x="0" y="0"/>
            <a:chExt cx="8760122" cy="2818511"/>
          </a:xfrm>
        </p:grpSpPr>
        <p:sp>
          <p:nvSpPr>
            <p:cNvPr id="176" name="Google Shape;176;p7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7" descr="Picture 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7"/>
            <p:cNvSpPr txBox="1"/>
            <p:nvPr/>
          </p:nvSpPr>
          <p:spPr>
            <a:xfrm>
              <a:off x="2045956" y="521080"/>
              <a:ext cx="6714166" cy="2297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ARTICLES OF INCORPORATION   </a:t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401606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/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9527878" y="6130324"/>
            <a:ext cx="8760123" cy="2818512"/>
            <a:chOff x="0" y="0"/>
            <a:chExt cx="8760122" cy="2818511"/>
          </a:xfrm>
        </p:grpSpPr>
        <p:sp>
          <p:nvSpPr>
            <p:cNvPr id="182" name="Google Shape;182;p7"/>
            <p:cNvSpPr/>
            <p:nvPr/>
          </p:nvSpPr>
          <p:spPr>
            <a:xfrm>
              <a:off x="446409" y="0"/>
              <a:ext cx="7194584" cy="2648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 rot="5400000">
              <a:off x="-47406" y="422936"/>
              <a:ext cx="1897048" cy="1802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7" descr="Picture 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236" y="801945"/>
              <a:ext cx="1048028" cy="1044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7"/>
            <p:cNvSpPr txBox="1"/>
            <p:nvPr/>
          </p:nvSpPr>
          <p:spPr>
            <a:xfrm>
              <a:off x="2045956" y="521080"/>
              <a:ext cx="6714166" cy="2297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600"/>
                <a:buFont typeface="Open Sans"/>
                <a:buNone/>
              </a:pPr>
              <a:r>
                <a:rPr lang="en-US" sz="56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CERTIFICATE OF INCORPORATION</a:t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401606" y="1059938"/>
              <a:ext cx="761287" cy="564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3513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700"/>
                <a:buFont typeface="Open Sans"/>
                <a:buNone/>
              </a:pPr>
              <a:r>
                <a:rPr lang="en-US" sz="37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8"/>
          <p:cNvGrpSpPr/>
          <p:nvPr/>
        </p:nvGrpSpPr>
        <p:grpSpPr>
          <a:xfrm>
            <a:off x="1028699" y="2163984"/>
            <a:ext cx="7390868" cy="2690139"/>
            <a:chOff x="-1" y="0"/>
            <a:chExt cx="7390867" cy="2690137"/>
          </a:xfrm>
        </p:grpSpPr>
        <p:sp>
          <p:nvSpPr>
            <p:cNvPr id="192" name="Google Shape;192;p8"/>
            <p:cNvSpPr/>
            <p:nvPr/>
          </p:nvSpPr>
          <p:spPr>
            <a:xfrm>
              <a:off x="426746" y="0"/>
              <a:ext cx="6877674" cy="2531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 rot="5400000">
              <a:off x="-45319" y="404306"/>
              <a:ext cx="1813487" cy="17228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" name="Google Shape;194;p8" descr="Picture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860" y="766621"/>
              <a:ext cx="1001866" cy="99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8"/>
            <p:cNvSpPr txBox="1"/>
            <p:nvPr/>
          </p:nvSpPr>
          <p:spPr>
            <a:xfrm>
              <a:off x="1955835" y="499386"/>
              <a:ext cx="5435031" cy="219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2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Open Sa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CERTIFICATE OF AUTHORITY</a:t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383916" y="1014194"/>
              <a:ext cx="727753" cy="536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8885045" y="2163984"/>
            <a:ext cx="8374256" cy="3909339"/>
            <a:chOff x="-1" y="0"/>
            <a:chExt cx="8374255" cy="3909337"/>
          </a:xfrm>
        </p:grpSpPr>
        <p:sp>
          <p:nvSpPr>
            <p:cNvPr id="198" name="Google Shape;198;p8"/>
            <p:cNvSpPr/>
            <p:nvPr/>
          </p:nvSpPr>
          <p:spPr>
            <a:xfrm>
              <a:off x="426746" y="0"/>
              <a:ext cx="6877674" cy="2531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 rot="5400000">
              <a:off x="-45319" y="404307"/>
              <a:ext cx="1813487" cy="17228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8" descr="Picture 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860" y="766621"/>
              <a:ext cx="1001866" cy="99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8"/>
            <p:cNvSpPr txBox="1"/>
            <p:nvPr/>
          </p:nvSpPr>
          <p:spPr>
            <a:xfrm>
              <a:off x="1955835" y="499386"/>
              <a:ext cx="6418419" cy="3409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2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900"/>
                <a:buFont typeface="Open Sans"/>
                <a:buNone/>
              </a:pPr>
              <a:r>
                <a:rPr lang="en-US" sz="49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MBE / WBE / CERTIFICATIONS AND VBE / DVOB /  SBE  REGISTRATIONS</a:t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383916" y="1014195"/>
              <a:ext cx="727753" cy="536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8885045" y="5978880"/>
            <a:ext cx="7390868" cy="2690138"/>
            <a:chOff x="-1" y="0"/>
            <a:chExt cx="7390867" cy="2690137"/>
          </a:xfrm>
        </p:grpSpPr>
        <p:sp>
          <p:nvSpPr>
            <p:cNvPr id="204" name="Google Shape;204;p8"/>
            <p:cNvSpPr/>
            <p:nvPr/>
          </p:nvSpPr>
          <p:spPr>
            <a:xfrm>
              <a:off x="426746" y="0"/>
              <a:ext cx="6877674" cy="2531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 rot="5400000">
              <a:off x="-45319" y="404306"/>
              <a:ext cx="1813487" cy="17228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p8" descr="Picture 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860" y="766621"/>
              <a:ext cx="1001866" cy="99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 txBox="1"/>
            <p:nvPr/>
          </p:nvSpPr>
          <p:spPr>
            <a:xfrm>
              <a:off x="1955835" y="499386"/>
              <a:ext cx="5435031" cy="219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32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5300"/>
                <a:buFont typeface="Open Sans"/>
                <a:buNone/>
              </a:pPr>
              <a:r>
                <a:rPr lang="en-US" sz="53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 TAX RETURNS</a:t>
              </a: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83916" y="1014194"/>
              <a:ext cx="727753" cy="536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  <a:endParaRPr/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3055356" y="559035"/>
            <a:ext cx="11203433" cy="1285961"/>
            <a:chOff x="-1" y="0"/>
            <a:chExt cx="11203431" cy="1285960"/>
          </a:xfrm>
        </p:grpSpPr>
        <p:sp>
          <p:nvSpPr>
            <p:cNvPr id="210" name="Google Shape;210;p8"/>
            <p:cNvSpPr/>
            <p:nvPr/>
          </p:nvSpPr>
          <p:spPr>
            <a:xfrm>
              <a:off x="273805" y="0"/>
              <a:ext cx="6972830" cy="1023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 rot="5400000">
              <a:off x="-61555" y="237938"/>
              <a:ext cx="670722" cy="547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669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933522" y="271747"/>
              <a:ext cx="10269908" cy="1014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2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6D6D6D"/>
                </a:buClr>
                <a:buSzPts val="4200"/>
                <a:buFont typeface="Poppins"/>
                <a:buNone/>
              </a:pPr>
              <a:r>
                <a:rPr lang="en-US" sz="4200" b="1" i="0" u="none" strike="noStrike" cap="none">
                  <a:solidFill>
                    <a:srgbClr val="6D6D6D"/>
                  </a:solidFill>
                  <a:latin typeface="Poppins"/>
                  <a:ea typeface="Poppins"/>
                  <a:cs typeface="Poppins"/>
                  <a:sym typeface="Poppins"/>
                </a:rPr>
                <a:t>Documents Needed to Compete... Continued</a:t>
              </a:r>
              <a:endParaRPr/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028699" y="5978880"/>
            <a:ext cx="7390868" cy="3617714"/>
            <a:chOff x="-1" y="0"/>
            <a:chExt cx="7390867" cy="3617713"/>
          </a:xfrm>
        </p:grpSpPr>
        <p:sp>
          <p:nvSpPr>
            <p:cNvPr id="214" name="Google Shape;214;p8"/>
            <p:cNvSpPr/>
            <p:nvPr/>
          </p:nvSpPr>
          <p:spPr>
            <a:xfrm>
              <a:off x="426746" y="0"/>
              <a:ext cx="6877674" cy="2531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 rot="5400000">
              <a:off x="-45319" y="404306"/>
              <a:ext cx="1813487" cy="17228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4012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A181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6" name="Google Shape;216;p8" descr="Picture 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860" y="766621"/>
              <a:ext cx="1001866" cy="9982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8"/>
            <p:cNvSpPr txBox="1"/>
            <p:nvPr/>
          </p:nvSpPr>
          <p:spPr>
            <a:xfrm>
              <a:off x="1955835" y="492242"/>
              <a:ext cx="5435031" cy="3125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276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E6D"/>
                </a:buClr>
                <a:buSzPts val="4700"/>
                <a:buFont typeface="Open Sans"/>
                <a:buNone/>
              </a:pPr>
              <a:r>
                <a:rPr lang="en-US" sz="4700" b="1" i="0" u="none" strike="noStrike" cap="none">
                  <a:solidFill>
                    <a:srgbClr val="002E6D"/>
                  </a:solidFill>
                  <a:latin typeface="Open Sans"/>
                  <a:ea typeface="Open Sans"/>
                  <a:cs typeface="Open Sans"/>
                  <a:sym typeface="Open Sans"/>
                </a:rPr>
                <a:t>OPERATING , PARTNERSHIP OR MANAGEMENT AGREEMENT</a:t>
              </a:r>
              <a:endParaRPr/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383916" y="1014194"/>
              <a:ext cx="727753" cy="536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D3D3D3"/>
                </a:buClr>
                <a:buSzPts val="3500"/>
                <a:buFont typeface="Open Sans"/>
                <a:buNone/>
              </a:pPr>
              <a:r>
                <a:rPr lang="en-US" sz="3500" b="1" i="0" u="none" strike="noStrike" cap="none">
                  <a:solidFill>
                    <a:srgbClr val="D3D3D3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519</Words>
  <Application>Microsoft Office PowerPoint</Application>
  <PresentationFormat>Custom</PresentationFormat>
  <Paragraphs>146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Source Sans Pro</vt:lpstr>
      <vt:lpstr>Open Sans</vt:lpstr>
      <vt:lpstr>Poppins Light</vt:lpstr>
      <vt:lpstr>Poppins</vt:lpstr>
      <vt:lpstr>Arimo</vt:lpstr>
      <vt:lpstr>Georgia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JINNI ROCK-BAILEY</dc:creator>
  <cp:lastModifiedBy>David Kim</cp:lastModifiedBy>
  <cp:revision>17</cp:revision>
  <dcterms:modified xsi:type="dcterms:W3CDTF">2023-03-21T15:19:23Z</dcterms:modified>
</cp:coreProperties>
</file>